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56" r:id="rId4"/>
    <p:sldId id="258" r:id="rId5"/>
    <p:sldId id="259" r:id="rId6"/>
    <p:sldId id="260" r:id="rId7"/>
    <p:sldId id="261" r:id="rId8"/>
    <p:sldId id="263" r:id="rId9"/>
    <p:sldId id="269" r:id="rId10"/>
    <p:sldId id="270" r:id="rId11"/>
    <p:sldId id="264" r:id="rId12"/>
    <p:sldId id="262" r:id="rId13"/>
    <p:sldId id="265" r:id="rId14"/>
    <p:sldId id="267" r:id="rId15"/>
    <p:sldId id="266" r:id="rId1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23DF810-1381-40A6-9EEA-91DA8BA62E33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77200" cy="3508977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Century Gothic" pitchFamily="34" charset="0"/>
              </a:rPr>
              <a:t>How are characters revealed? </a:t>
            </a:r>
            <a:r>
              <a:rPr lang="en-US" sz="5000" b="1" i="1" dirty="0" smtClean="0">
                <a:latin typeface="Century Gothic" pitchFamily="34" charset="0"/>
              </a:rPr>
              <a:t>(2 Ways)</a:t>
            </a:r>
            <a:endParaRPr lang="en-US" sz="5000" b="1" i="1" dirty="0">
              <a:latin typeface="Century Gothic" pitchFamily="34" charset="0"/>
            </a:endParaRPr>
          </a:p>
        </p:txBody>
      </p:sp>
      <p:pic>
        <p:nvPicPr>
          <p:cNvPr id="1026" name="Picture 2" descr="http://sr.photos2.fotosearch.com/bthumb/CSP/CSP993/k147840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810000"/>
            <a:ext cx="2538566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r.photos3.fotosearch.com/bthumb/CSP/CSP993/k146364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810000"/>
            <a:ext cx="2205652" cy="231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7089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67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Double Entry Journal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Century Gothic" pitchFamily="34" charset="0"/>
              </a:rPr>
              <a:t>Record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questions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comments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,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connections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or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analysis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5000" b="1" dirty="0" smtClean="0">
                <a:latin typeface="Century Gothic" pitchFamily="34" charset="0"/>
              </a:rPr>
              <a:t>of a quote</a:t>
            </a:r>
          </a:p>
          <a:p>
            <a:endParaRPr lang="en-US" sz="5000" b="1" dirty="0">
              <a:latin typeface="Century Gothic" pitchFamily="34" charset="0"/>
            </a:endParaRPr>
          </a:p>
        </p:txBody>
      </p:sp>
      <p:pic>
        <p:nvPicPr>
          <p:cNvPr id="3074" name="Picture 2" descr="http://images.clipartof.com/thumbnails/75379-Royalty-Free-RF-Clipart-Illustration-Of-An-Orange-Man-Draped-In-A-Blue-Question-Mark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66"/>
          <a:stretch/>
        </p:blipFill>
        <p:spPr bwMode="auto">
          <a:xfrm>
            <a:off x="990600" y="4191000"/>
            <a:ext cx="2103856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2clipart.com/cliparts/f/b/2/8/clipart-comments-icon-for-web-256x256-fb2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4386262"/>
            <a:ext cx="2438400" cy="1724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teachingcollegeenglish.com/wp-content/uploads/2012/04/student-writing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3958457"/>
            <a:ext cx="2057399" cy="2579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7642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Benefits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2296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Century Gothic" pitchFamily="34" charset="0"/>
              </a:rPr>
              <a:t>Improve 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vocabulary</a:t>
            </a:r>
            <a:r>
              <a:rPr lang="en-US" sz="3500" b="1" dirty="0" smtClean="0">
                <a:latin typeface="Century Gothic" pitchFamily="34" charset="0"/>
              </a:rPr>
              <a:t/>
            </a:r>
            <a:br>
              <a:rPr lang="en-US" sz="3500" b="1" dirty="0" smtClean="0">
                <a:latin typeface="Century Gothic" pitchFamily="34" charset="0"/>
              </a:rPr>
            </a:br>
            <a:endParaRPr lang="en-US" sz="3500" b="1" dirty="0" smtClean="0">
              <a:latin typeface="Century Gothic" pitchFamily="34" charset="0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Century Gothic" pitchFamily="34" charset="0"/>
              </a:rPr>
              <a:t>Improve 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understanding</a:t>
            </a:r>
            <a:r>
              <a:rPr lang="en-US" sz="3500" b="1" dirty="0" smtClean="0">
                <a:latin typeface="Century Gothic" pitchFamily="34" charset="0"/>
              </a:rPr>
              <a:t/>
            </a:r>
            <a:br>
              <a:rPr lang="en-US" sz="3500" b="1" dirty="0" smtClean="0">
                <a:latin typeface="Century Gothic" pitchFamily="34" charset="0"/>
              </a:rPr>
            </a:br>
            <a:endParaRPr lang="en-US" sz="3500" b="1" dirty="0" smtClean="0">
              <a:latin typeface="Century Gothic" pitchFamily="34" charset="0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Century Gothic" pitchFamily="34" charset="0"/>
              </a:rPr>
              <a:t>Helps reader 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remember the text</a:t>
            </a:r>
            <a:endParaRPr lang="en-US" sz="35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800" y="1066800"/>
            <a:ext cx="2057400" cy="2514600"/>
          </a:xfrm>
          <a:prstGeom prst="rect">
            <a:avLst/>
          </a:prstGeom>
        </p:spPr>
      </p:pic>
      <p:pic>
        <p:nvPicPr>
          <p:cNvPr id="4098" name="Picture 2" descr="http://images.clipartpanda.com/flat-open-book-clip-art-book-20clipart-4cb4Lazc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724400"/>
            <a:ext cx="3505200" cy="1680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nationalseizuredisordersfoundation.org/wp-content/uploads/2014/05/royalty-free-brain-clipart-illustration-107757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77" b="14928"/>
          <a:stretch/>
        </p:blipFill>
        <p:spPr bwMode="auto">
          <a:xfrm>
            <a:off x="5372100" y="4724400"/>
            <a:ext cx="2057400" cy="1474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13428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Double Entry Journal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732" b="12732"/>
          <a:stretch>
            <a:fillRect/>
          </a:stretch>
        </p:blipFill>
        <p:spPr>
          <a:xfrm>
            <a:off x="609600" y="1524000"/>
            <a:ext cx="8027434" cy="4156229"/>
          </a:xfrm>
        </p:spPr>
      </p:pic>
    </p:spTree>
    <p:extLst>
      <p:ext uri="{BB962C8B-B14F-4D97-AF65-F5344CB8AC3E}">
        <p14:creationId xmlns:p14="http://schemas.microsoft.com/office/powerpoint/2010/main" val="9988071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Together…Springboard</a:t>
            </a:r>
            <a:b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Page 120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pPr lvl="1"/>
            <a:r>
              <a:rPr lang="en-US" sz="3500" b="1" dirty="0" smtClean="0">
                <a:latin typeface="Century Gothic" pitchFamily="34" charset="0"/>
              </a:rPr>
              <a:t>Question 1: What can you infer about the protagonist in </a:t>
            </a:r>
            <a:r>
              <a:rPr lang="en-US" sz="3500" b="1" i="1" dirty="0" smtClean="0">
                <a:latin typeface="Century Gothic" pitchFamily="34" charset="0"/>
              </a:rPr>
              <a:t>The Giver</a:t>
            </a:r>
            <a:r>
              <a:rPr lang="en-US" sz="3500" b="1" dirty="0" smtClean="0">
                <a:latin typeface="Century Gothic" pitchFamily="34" charset="0"/>
              </a:rPr>
              <a:t>? Make an inference based on relevant descriptions, actions and/or dialogue.</a:t>
            </a:r>
          </a:p>
        </p:txBody>
      </p:sp>
    </p:spTree>
    <p:extLst>
      <p:ext uri="{BB962C8B-B14F-4D97-AF65-F5344CB8AC3E}">
        <p14:creationId xmlns:p14="http://schemas.microsoft.com/office/powerpoint/2010/main" val="3802237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Together…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165" y="1676400"/>
            <a:ext cx="807343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75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Your </a:t>
            </a:r>
            <a:r>
              <a:rPr lang="en-US" sz="5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wn…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latin typeface="Century Gothic" pitchFamily="34" charset="0"/>
              </a:rPr>
              <a:t>Read chapter 11 and complete four journal entries.</a:t>
            </a:r>
            <a:br>
              <a:rPr lang="en-US" sz="3500" b="1" dirty="0" smtClean="0">
                <a:latin typeface="Century Gothic" pitchFamily="34" charset="0"/>
              </a:rPr>
            </a:br>
            <a:endParaRPr lang="en-US" sz="3500" b="1" dirty="0" smtClean="0">
              <a:latin typeface="Century Gothic" pitchFamily="34" charset="0"/>
            </a:endParaRPr>
          </a:p>
          <a:p>
            <a:r>
              <a:rPr lang="en-US" sz="3500" b="1" dirty="0" smtClean="0">
                <a:latin typeface="Century Gothic" pitchFamily="34" charset="0"/>
              </a:rPr>
              <a:t>Begin a word list while reading this chapter</a:t>
            </a:r>
            <a:endParaRPr lang="en-US" sz="35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03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pic>
        <p:nvPicPr>
          <p:cNvPr id="4098" name="Picture 2" descr="http://www.skepticmoney.com/wp-content/uploads/2013/09/reading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908810"/>
            <a:ext cx="4343400" cy="4299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847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1" y="2708476"/>
            <a:ext cx="3657600" cy="1702160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S.T.E.A.L. Review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and </a:t>
            </a:r>
            <a:b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Double Entry Journal</a:t>
            </a:r>
            <a:endParaRPr lang="en-US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6478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Characterization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19556"/>
            <a:ext cx="8229600" cy="3508977"/>
          </a:xfrm>
        </p:spPr>
        <p:txBody>
          <a:bodyPr/>
          <a:lstStyle/>
          <a:p>
            <a:r>
              <a:rPr lang="en-US" sz="4000" b="1" dirty="0" smtClean="0">
                <a:latin typeface="Century Gothic" pitchFamily="34" charset="0"/>
              </a:rPr>
              <a:t>Readers can learn about characters either </a:t>
            </a:r>
            <a:r>
              <a:rPr lang="en-US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directly</a:t>
            </a:r>
            <a:r>
              <a:rPr lang="en-US" sz="4000" b="1" dirty="0" smtClean="0">
                <a:latin typeface="Century Gothic" pitchFamily="34" charset="0"/>
              </a:rPr>
              <a:t> or </a:t>
            </a:r>
            <a:r>
              <a:rPr lang="en-US" sz="4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indirectly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859" r="10481" b="32257"/>
          <a:stretch/>
        </p:blipFill>
        <p:spPr>
          <a:xfrm>
            <a:off x="1066800" y="3581400"/>
            <a:ext cx="3465002" cy="2817009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" t="4167" r="1494" b="42385"/>
          <a:stretch/>
        </p:blipFill>
        <p:spPr>
          <a:xfrm>
            <a:off x="4800600" y="3581400"/>
            <a:ext cx="3485045" cy="2836460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43000" y="5715000"/>
            <a:ext cx="1364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Percy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5791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Grover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685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Direct Characterization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entury Gothic" pitchFamily="34" charset="0"/>
              </a:rPr>
              <a:t>The </a:t>
            </a:r>
            <a:r>
              <a:rPr lang="en-US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author </a:t>
            </a:r>
            <a:r>
              <a:rPr lang="en-US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tells</a:t>
            </a:r>
            <a:r>
              <a:rPr lang="en-US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the reader </a:t>
            </a:r>
            <a:r>
              <a:rPr lang="en-US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directly</a:t>
            </a:r>
            <a:r>
              <a:rPr lang="en-US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3000" b="1" dirty="0" smtClean="0">
                <a:latin typeface="Century Gothic" pitchFamily="34" charset="0"/>
              </a:rPr>
              <a:t>what the character is like</a:t>
            </a:r>
            <a:br>
              <a:rPr lang="en-US" sz="3000" b="1" dirty="0" smtClean="0">
                <a:latin typeface="Century Gothic" pitchFamily="34" charset="0"/>
              </a:rPr>
            </a:br>
            <a:endParaRPr lang="en-US" sz="3000" b="1" dirty="0" smtClean="0">
              <a:latin typeface="Century Gothic" pitchFamily="34" charset="0"/>
            </a:endParaRPr>
          </a:p>
          <a:p>
            <a:r>
              <a:rPr lang="en-US" sz="3000" b="1" i="1" dirty="0">
                <a:solidFill>
                  <a:srgbClr val="7030A0"/>
                </a:solidFill>
                <a:latin typeface="Century Gothic" pitchFamily="34" charset="0"/>
              </a:rPr>
              <a:t>E</a:t>
            </a:r>
            <a:r>
              <a:rPr lang="en-US" sz="3000" b="1" i="1" dirty="0" smtClean="0">
                <a:solidFill>
                  <a:srgbClr val="7030A0"/>
                </a:solidFill>
                <a:latin typeface="Century Gothic" pitchFamily="34" charset="0"/>
              </a:rPr>
              <a:t>xample:</a:t>
            </a:r>
          </a:p>
          <a:p>
            <a:pPr lvl="1"/>
            <a:r>
              <a:rPr lang="en-US" sz="3000" b="1" i="1" dirty="0" smtClean="0">
                <a:solidFill>
                  <a:srgbClr val="7030A0"/>
                </a:solidFill>
                <a:latin typeface="Century Gothic" pitchFamily="34" charset="0"/>
              </a:rPr>
              <a:t>Tina was </a:t>
            </a:r>
            <a:r>
              <a:rPr lang="en-US" sz="3000" b="1" i="1" u="sng" dirty="0" smtClean="0">
                <a:solidFill>
                  <a:srgbClr val="FF0066"/>
                </a:solidFill>
                <a:latin typeface="Century Gothic" pitchFamily="34" charset="0"/>
              </a:rPr>
              <a:t>quiet</a:t>
            </a:r>
            <a:r>
              <a:rPr lang="en-US" sz="3000" b="1" i="1" dirty="0" smtClean="0">
                <a:solidFill>
                  <a:srgbClr val="FF0066"/>
                </a:solidFill>
                <a:latin typeface="Century Gothic" pitchFamily="34" charset="0"/>
              </a:rPr>
              <a:t> </a:t>
            </a:r>
            <a:r>
              <a:rPr lang="en-US" sz="3000" b="1" i="1" dirty="0" smtClean="0">
                <a:solidFill>
                  <a:srgbClr val="7030A0"/>
                </a:solidFill>
                <a:latin typeface="Century Gothic" pitchFamily="34" charset="0"/>
              </a:rPr>
              <a:t>and </a:t>
            </a:r>
            <a:r>
              <a:rPr lang="en-US" sz="3000" b="1" i="1" u="sng" dirty="0" smtClean="0">
                <a:solidFill>
                  <a:srgbClr val="FF0066"/>
                </a:solidFill>
                <a:latin typeface="Century Gothic" pitchFamily="34" charset="0"/>
              </a:rPr>
              <a:t>sweet</a:t>
            </a:r>
            <a:r>
              <a:rPr lang="en-US" sz="3000" b="1" i="1" dirty="0" smtClean="0">
                <a:solidFill>
                  <a:srgbClr val="7030A0"/>
                </a:solidFill>
                <a:latin typeface="Century Gothic" pitchFamily="34" charset="0"/>
              </a:rPr>
              <a:t>.</a:t>
            </a:r>
            <a:endParaRPr lang="en-US" sz="3000" b="1" i="1" dirty="0">
              <a:solidFill>
                <a:srgbClr val="7030A0"/>
              </a:solidFill>
              <a:latin typeface="Century Gothic" pitchFamily="34" charset="0"/>
            </a:endParaRPr>
          </a:p>
        </p:txBody>
      </p:sp>
      <p:pic>
        <p:nvPicPr>
          <p:cNvPr id="2050" name="Picture 2" descr="http://thumb101.shutterstock.com/display_pic_with_logo/1247512/145234327/stock-photo-cute-beautiful-shy-little-girl-cartoon-character-watercolor-painting-isolated-on-white-background-14523432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9" t="3521" r="10586" b="9142"/>
          <a:stretch/>
        </p:blipFill>
        <p:spPr bwMode="auto">
          <a:xfrm>
            <a:off x="6172200" y="2514599"/>
            <a:ext cx="1929687" cy="3681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z/lollipop-swirl-2-55626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1" b="11750"/>
          <a:stretch/>
        </p:blipFill>
        <p:spPr bwMode="auto">
          <a:xfrm>
            <a:off x="3352800" y="4360478"/>
            <a:ext cx="2506717" cy="1811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img1.etsystatic.com/023/1/8097102/il_fullxfull.495642893_e66u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41" t="32313" r="46805" b="27319"/>
          <a:stretch/>
        </p:blipFill>
        <p:spPr bwMode="auto">
          <a:xfrm>
            <a:off x="1524000" y="4298516"/>
            <a:ext cx="1676400" cy="2025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Callout 5"/>
          <p:cNvSpPr/>
          <p:nvPr/>
        </p:nvSpPr>
        <p:spPr>
          <a:xfrm>
            <a:off x="4621924" y="2362200"/>
            <a:ext cx="2133600" cy="685801"/>
          </a:xfrm>
          <a:prstGeom prst="wedgeEllipseCallout">
            <a:avLst>
              <a:gd name="adj1" fmla="val -79946"/>
              <a:gd name="adj2" fmla="val 113075"/>
            </a:avLst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326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Indirect Characterization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entury Gothic" pitchFamily="34" charset="0"/>
              </a:rPr>
              <a:t>Author </a:t>
            </a:r>
            <a:r>
              <a:rPr lang="en-US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shows</a:t>
            </a:r>
            <a:r>
              <a:rPr lang="en-US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the reader </a:t>
            </a:r>
            <a:r>
              <a:rPr lang="en-US" sz="3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indirectly</a:t>
            </a:r>
            <a:r>
              <a:rPr lang="en-US" sz="3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3000" b="1" dirty="0" smtClean="0">
                <a:latin typeface="Century Gothic" pitchFamily="34" charset="0"/>
              </a:rPr>
              <a:t>what the character is like.</a:t>
            </a:r>
            <a:br>
              <a:rPr lang="en-US" sz="3000" b="1" dirty="0" smtClean="0">
                <a:latin typeface="Century Gothic" pitchFamily="34" charset="0"/>
              </a:rPr>
            </a:br>
            <a:endParaRPr lang="en-US" sz="3000" b="1" dirty="0" smtClean="0">
              <a:latin typeface="Century Gothic" pitchFamily="34" charset="0"/>
            </a:endParaRPr>
          </a:p>
          <a:p>
            <a:r>
              <a:rPr lang="en-US" sz="3000" b="1" i="1" dirty="0" smtClean="0">
                <a:solidFill>
                  <a:schemeClr val="accent3"/>
                </a:solidFill>
                <a:latin typeface="Century Gothic" pitchFamily="34" charset="0"/>
              </a:rPr>
              <a:t>Example:</a:t>
            </a:r>
          </a:p>
          <a:p>
            <a:pPr lvl="1"/>
            <a:r>
              <a:rPr lang="en-US" sz="3000" b="1" i="1" dirty="0" smtClean="0">
                <a:solidFill>
                  <a:schemeClr val="accent3"/>
                </a:solidFill>
                <a:latin typeface="Century Gothic" pitchFamily="34" charset="0"/>
              </a:rPr>
              <a:t>Tina opened the door for the old woman behind her.</a:t>
            </a:r>
          </a:p>
          <a:p>
            <a:pPr marL="68580" indent="0">
              <a:buNone/>
            </a:pPr>
            <a:endParaRPr lang="en-US" sz="3000" b="1" dirty="0" smtClean="0">
              <a:latin typeface="Century Gothic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7800" y="4038600"/>
            <a:ext cx="2667000" cy="2391410"/>
          </a:xfrm>
          <a:prstGeom prst="rect">
            <a:avLst/>
          </a:prstGeom>
        </p:spPr>
      </p:pic>
      <p:pic>
        <p:nvPicPr>
          <p:cNvPr id="3076" name="Picture 4" descr="http://images.clipartpanda.com/eye-clip-art-royalty-free-eyes-clipart-illustration-22395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58" b="19540"/>
          <a:stretch/>
        </p:blipFill>
        <p:spPr bwMode="auto">
          <a:xfrm>
            <a:off x="4724400" y="2057400"/>
            <a:ext cx="27432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147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2546" y="2362200"/>
            <a:ext cx="4260490" cy="3225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Indirect Characterization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4572000" cy="42672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latin typeface="Century Gothic" pitchFamily="34" charset="0"/>
              </a:rPr>
              <a:t>Character revealed through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S.T.E.A.L.</a:t>
            </a:r>
          </a:p>
          <a:p>
            <a:pPr lvl="1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peech</a:t>
            </a:r>
          </a:p>
          <a:p>
            <a:pPr lvl="1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hought</a:t>
            </a:r>
          </a:p>
          <a:p>
            <a:pPr lvl="1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ffect on Others</a:t>
            </a:r>
          </a:p>
          <a:p>
            <a:pPr lvl="1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ctions</a:t>
            </a:r>
          </a:p>
          <a:p>
            <a:pPr lvl="1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ooks</a:t>
            </a:r>
          </a:p>
        </p:txBody>
      </p:sp>
    </p:spTree>
    <p:extLst>
      <p:ext uri="{BB962C8B-B14F-4D97-AF65-F5344CB8AC3E}">
        <p14:creationId xmlns:p14="http://schemas.microsoft.com/office/powerpoint/2010/main" val="2555481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67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Double Entry Journal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2209800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Century Gothic" pitchFamily="34" charset="0"/>
              </a:rPr>
              <a:t>A way to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record responses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5000" b="1" dirty="0" smtClean="0">
                <a:latin typeface="Century Gothic" pitchFamily="34" charset="0"/>
              </a:rPr>
              <a:t>to a text</a:t>
            </a:r>
          </a:p>
          <a:p>
            <a:endParaRPr lang="en-US" sz="5000" dirty="0"/>
          </a:p>
        </p:txBody>
      </p:sp>
      <p:pic>
        <p:nvPicPr>
          <p:cNvPr id="1026" name="Picture 2" descr="http://images.clipartpanda.com/journal-clipart-GS_Journal_Clip_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9435">
            <a:off x="1154339" y="3656506"/>
            <a:ext cx="2823823" cy="234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clipartof.com/thumbnails/1112001-Clipart-Red-Haired-School-Boy-Writing-In-A-Journal-Royalty-Free-Vector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90"/>
          <a:stretch/>
        </p:blipFill>
        <p:spPr bwMode="auto">
          <a:xfrm>
            <a:off x="4876800" y="3619004"/>
            <a:ext cx="2362200" cy="2423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3720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67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Double Entry Journal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latin typeface="Century Gothic" pitchFamily="34" charset="0"/>
              </a:rPr>
              <a:t>Write down </a:t>
            </a:r>
            <a:r>
              <a:rPr lang="en-US" sz="5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phrases or sentences</a:t>
            </a:r>
            <a:r>
              <a:rPr lang="en-US" sz="5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5000" b="1" dirty="0" smtClean="0">
                <a:latin typeface="Century Gothic" pitchFamily="34" charset="0"/>
              </a:rPr>
              <a:t>from the text</a:t>
            </a:r>
          </a:p>
          <a:p>
            <a:endParaRPr lang="en-US" sz="5000" b="1" dirty="0">
              <a:latin typeface="Century Gothic" pitchFamily="34" charset="0"/>
            </a:endParaRPr>
          </a:p>
        </p:txBody>
      </p:sp>
      <p:pic>
        <p:nvPicPr>
          <p:cNvPr id="2050" name="Picture 2" descr="http://sr.photos3.fotosearch.com/bthumb/CSP/CSP992/k1337833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52800"/>
            <a:ext cx="3048000" cy="2886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dn-5.freeclipartnow.com/d/11063-1/large-open-b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733800"/>
            <a:ext cx="3333750" cy="2305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0764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3649</TotalTime>
  <Words>157</Words>
  <Application>Microsoft Office PowerPoint</Application>
  <PresentationFormat>On-screen Show (4:3)</PresentationFormat>
  <Paragraphs>41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</vt:lpstr>
      <vt:lpstr>INDEPENDENT READING</vt:lpstr>
      <vt:lpstr>S.T.E.A.L. Review  and  Double Entry Journal</vt:lpstr>
      <vt:lpstr>Characterization</vt:lpstr>
      <vt:lpstr>Direct Characterization</vt:lpstr>
      <vt:lpstr>Indirect Characterization</vt:lpstr>
      <vt:lpstr>Indirect Characterization</vt:lpstr>
      <vt:lpstr>Double Entry Journal</vt:lpstr>
      <vt:lpstr>Double Entry Journal</vt:lpstr>
      <vt:lpstr>Double Entry Journal</vt:lpstr>
      <vt:lpstr>Benefits</vt:lpstr>
      <vt:lpstr>Double Entry Journal</vt:lpstr>
      <vt:lpstr>Together…Springboard Page 120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19</cp:revision>
  <cp:lastPrinted>2014-12-02T15:47:29Z</cp:lastPrinted>
  <dcterms:created xsi:type="dcterms:W3CDTF">2014-11-28T18:42:51Z</dcterms:created>
  <dcterms:modified xsi:type="dcterms:W3CDTF">2014-12-04T02:10:58Z</dcterms:modified>
</cp:coreProperties>
</file>